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72" r:id="rId1"/>
  </p:sldMasterIdLst>
  <p:notesMasterIdLst>
    <p:notesMasterId r:id="rId4"/>
  </p:notesMasterIdLst>
  <p:sldIdLst>
    <p:sldId id="296" r:id="rId2"/>
    <p:sldId id="272" r:id="rId3"/>
  </p:sldIdLst>
  <p:sldSz cx="15544800" cy="10058400"/>
  <p:notesSz cx="6858000" cy="9144000"/>
  <p:embeddedFontLst>
    <p:embeddedFont>
      <p:font typeface="Calibri" panose="020F0502020204030204" pitchFamily="34" charset="0"/>
      <p:regular r:id="rId5"/>
      <p:bold r:id="rId6"/>
      <p:italic r:id="rId7"/>
      <p:boldItalic r:id="rId8"/>
    </p:embeddedFont>
    <p:embeddedFont>
      <p:font typeface="Calibri Light" panose="020F0302020204030204" pitchFamily="34" charset="0"/>
      <p:regular r:id="rId9"/>
      <p:italic r:id="rId10"/>
    </p:embeddedFont>
    <p:embeddedFont>
      <p:font typeface="Georgia" panose="02040502050405020303" pitchFamily="18" charset="0"/>
      <p:regular r:id="rId11"/>
      <p:bold r:id="rId12"/>
      <p:italic r:id="rId13"/>
      <p:boldItalic r:id="rId14"/>
    </p:embeddedFont>
    <p:embeddedFont>
      <p:font typeface="Lato" panose="020B0604020202020204" charset="0"/>
      <p:regular r:id="rId15"/>
      <p:bold r:id="rId16"/>
      <p:italic r:id="rId17"/>
      <p:boldItalic r:id="rId18"/>
    </p:embeddedFont>
    <p:embeddedFont>
      <p:font typeface="Verdana" panose="020B0604030504040204" pitchFamily="34" charset="0"/>
      <p:regular r:id="rId19"/>
      <p:bold r:id="rId20"/>
      <p:italic r:id="rId21"/>
      <p:boldItalic r:id="rId22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4904" userDrawn="1">
          <p15:clr>
            <a:srgbClr val="A4A3A4"/>
          </p15:clr>
        </p15:guide>
        <p15:guide id="3" pos="8379" userDrawn="1">
          <p15:clr>
            <a:srgbClr val="A4A3A4"/>
          </p15:clr>
        </p15:guide>
        <p15:guide id="5" pos="1405" userDrawn="1">
          <p15:clr>
            <a:srgbClr val="A4A3A4"/>
          </p15:clr>
        </p15:guide>
        <p15:guide id="6" orient="horz" pos="316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263238"/>
    <a:srgbClr val="EEEBE9"/>
    <a:srgbClr val="EA4C89"/>
    <a:srgbClr val="FFF59D"/>
    <a:srgbClr val="EFF8F3"/>
    <a:srgbClr val="874A4C"/>
    <a:srgbClr val="FFA726"/>
    <a:srgbClr val="80DEEA"/>
    <a:srgbClr val="FFD5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503" autoAdjust="0"/>
    <p:restoredTop sz="95332" autoAdjust="0"/>
  </p:normalViewPr>
  <p:slideViewPr>
    <p:cSldViewPr snapToGrid="0" showGuides="1">
      <p:cViewPr varScale="1">
        <p:scale>
          <a:sx n="59" d="100"/>
          <a:sy n="59" d="100"/>
        </p:scale>
        <p:origin x="1344" y="58"/>
      </p:cViewPr>
      <p:guideLst>
        <p:guide pos="4904"/>
        <p:guide pos="8379"/>
        <p:guide pos="1405"/>
        <p:guide orient="horz" pos="316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0" d="100"/>
        <a:sy n="2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4.fntdata"/><Relationship Id="rId13" Type="http://schemas.openxmlformats.org/officeDocument/2006/relationships/font" Target="fonts/font9.fntdata"/><Relationship Id="rId18" Type="http://schemas.openxmlformats.org/officeDocument/2006/relationships/font" Target="fonts/font14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17.fntdata"/><Relationship Id="rId7" Type="http://schemas.openxmlformats.org/officeDocument/2006/relationships/font" Target="fonts/font3.fntdata"/><Relationship Id="rId12" Type="http://schemas.openxmlformats.org/officeDocument/2006/relationships/font" Target="fonts/font8.fntdata"/><Relationship Id="rId17" Type="http://schemas.openxmlformats.org/officeDocument/2006/relationships/font" Target="fonts/font13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12.fntdata"/><Relationship Id="rId20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font" Target="fonts/font2.fntdata"/><Relationship Id="rId11" Type="http://schemas.openxmlformats.org/officeDocument/2006/relationships/font" Target="fonts/font7.fntdata"/><Relationship Id="rId24" Type="http://schemas.openxmlformats.org/officeDocument/2006/relationships/viewProps" Target="viewProps.xml"/><Relationship Id="rId5" Type="http://schemas.openxmlformats.org/officeDocument/2006/relationships/font" Target="fonts/font1.fntdata"/><Relationship Id="rId15" Type="http://schemas.openxmlformats.org/officeDocument/2006/relationships/font" Target="fonts/font11.fntdata"/><Relationship Id="rId23" Type="http://schemas.openxmlformats.org/officeDocument/2006/relationships/presProps" Target="presProps.xml"/><Relationship Id="rId10" Type="http://schemas.openxmlformats.org/officeDocument/2006/relationships/font" Target="fonts/font6.fntdata"/><Relationship Id="rId19" Type="http://schemas.openxmlformats.org/officeDocument/2006/relationships/font" Target="fonts/font15.fntdata"/><Relationship Id="rId4" Type="http://schemas.openxmlformats.org/officeDocument/2006/relationships/notesMaster" Target="notesMasters/notesMaster1.xml"/><Relationship Id="rId9" Type="http://schemas.openxmlformats.org/officeDocument/2006/relationships/font" Target="fonts/font5.fntdata"/><Relationship Id="rId14" Type="http://schemas.openxmlformats.org/officeDocument/2006/relationships/font" Target="fonts/font10.fntdata"/><Relationship Id="rId22" Type="http://schemas.openxmlformats.org/officeDocument/2006/relationships/font" Target="fonts/font1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1CB04D-1C75-43E0-9B64-B7DDAA42BB2C}" type="datetimeFigureOut">
              <a:rPr lang="en-US" smtClean="0"/>
              <a:t>10/22/2019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044575" y="1143000"/>
            <a:ext cx="47688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6C2670-3342-473C-969D-FDFF399F20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7496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284470" rtl="0" eaLnBrk="1" latinLnBrk="0" hangingPunct="1">
      <a:defRPr sz="373" kern="1200">
        <a:solidFill>
          <a:schemeClr val="tx1"/>
        </a:solidFill>
        <a:latin typeface="+mn-lt"/>
        <a:ea typeface="+mn-ea"/>
        <a:cs typeface="+mn-cs"/>
      </a:defRPr>
    </a:lvl1pPr>
    <a:lvl2pPr marL="142235" algn="l" defTabSz="284470" rtl="0" eaLnBrk="1" latinLnBrk="0" hangingPunct="1">
      <a:defRPr sz="373" kern="1200">
        <a:solidFill>
          <a:schemeClr val="tx1"/>
        </a:solidFill>
        <a:latin typeface="+mn-lt"/>
        <a:ea typeface="+mn-ea"/>
        <a:cs typeface="+mn-cs"/>
      </a:defRPr>
    </a:lvl2pPr>
    <a:lvl3pPr marL="284470" algn="l" defTabSz="284470" rtl="0" eaLnBrk="1" latinLnBrk="0" hangingPunct="1">
      <a:defRPr sz="373" kern="1200">
        <a:solidFill>
          <a:schemeClr val="tx1"/>
        </a:solidFill>
        <a:latin typeface="+mn-lt"/>
        <a:ea typeface="+mn-ea"/>
        <a:cs typeface="+mn-cs"/>
      </a:defRPr>
    </a:lvl3pPr>
    <a:lvl4pPr marL="426705" algn="l" defTabSz="284470" rtl="0" eaLnBrk="1" latinLnBrk="0" hangingPunct="1">
      <a:defRPr sz="373" kern="1200">
        <a:solidFill>
          <a:schemeClr val="tx1"/>
        </a:solidFill>
        <a:latin typeface="+mn-lt"/>
        <a:ea typeface="+mn-ea"/>
        <a:cs typeface="+mn-cs"/>
      </a:defRPr>
    </a:lvl4pPr>
    <a:lvl5pPr marL="568940" algn="l" defTabSz="284470" rtl="0" eaLnBrk="1" latinLnBrk="0" hangingPunct="1">
      <a:defRPr sz="373" kern="1200">
        <a:solidFill>
          <a:schemeClr val="tx1"/>
        </a:solidFill>
        <a:latin typeface="+mn-lt"/>
        <a:ea typeface="+mn-ea"/>
        <a:cs typeface="+mn-cs"/>
      </a:defRPr>
    </a:lvl5pPr>
    <a:lvl6pPr marL="711175" algn="l" defTabSz="284470" rtl="0" eaLnBrk="1" latinLnBrk="0" hangingPunct="1">
      <a:defRPr sz="373" kern="1200">
        <a:solidFill>
          <a:schemeClr val="tx1"/>
        </a:solidFill>
        <a:latin typeface="+mn-lt"/>
        <a:ea typeface="+mn-ea"/>
        <a:cs typeface="+mn-cs"/>
      </a:defRPr>
    </a:lvl6pPr>
    <a:lvl7pPr marL="853410" algn="l" defTabSz="284470" rtl="0" eaLnBrk="1" latinLnBrk="0" hangingPunct="1">
      <a:defRPr sz="373" kern="1200">
        <a:solidFill>
          <a:schemeClr val="tx1"/>
        </a:solidFill>
        <a:latin typeface="+mn-lt"/>
        <a:ea typeface="+mn-ea"/>
        <a:cs typeface="+mn-cs"/>
      </a:defRPr>
    </a:lvl7pPr>
    <a:lvl8pPr marL="995644" algn="l" defTabSz="284470" rtl="0" eaLnBrk="1" latinLnBrk="0" hangingPunct="1">
      <a:defRPr sz="373" kern="1200">
        <a:solidFill>
          <a:schemeClr val="tx1"/>
        </a:solidFill>
        <a:latin typeface="+mn-lt"/>
        <a:ea typeface="+mn-ea"/>
        <a:cs typeface="+mn-cs"/>
      </a:defRPr>
    </a:lvl8pPr>
    <a:lvl9pPr marL="1137879" algn="l" defTabSz="284470" rtl="0" eaLnBrk="1" latinLnBrk="0" hangingPunct="1">
      <a:defRPr sz="373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44575" y="1143000"/>
            <a:ext cx="476885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 </a:t>
            </a:r>
            <a:r>
              <a:rPr lang="en-US" dirty="0" err="1"/>
              <a:t>Powerpoint</a:t>
            </a:r>
            <a:r>
              <a:rPr lang="en-US" dirty="0"/>
              <a:t>, click View &gt; Guides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Keep text within gutter guides.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Author list: Don’t split names onto two lines (e.g., “Jimmy [break] Smith”). If that happens, use a new line, unless you need the space. </a:t>
            </a:r>
            <a:r>
              <a:rPr lang="en-US" b="1" dirty="0"/>
              <a:t>Bold the first names of anybody who’s presenting</a:t>
            </a:r>
            <a:r>
              <a:rPr lang="en-US" dirty="0"/>
              <a:t> in person.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Intro/methods/result: </a:t>
            </a:r>
            <a:r>
              <a:rPr lang="en-US" b="1" dirty="0"/>
              <a:t>Do not drop below font size 28</a:t>
            </a:r>
            <a:r>
              <a:rPr lang="en-US" dirty="0"/>
              <a:t>, but if you have extra space, jack up the font size until the space is full.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Do not use color in the sidebars except in graphs/figures. It’ll pull attention from the center and slow interpretation for passersby.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6C2670-3342-473C-969D-FDFF399F205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4995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65860" y="1646133"/>
            <a:ext cx="13213080" cy="3501813"/>
          </a:xfrm>
        </p:spPr>
        <p:txBody>
          <a:bodyPr anchor="b"/>
          <a:lstStyle>
            <a:lvl1pPr algn="ctr">
              <a:defRPr sz="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43100" y="5282989"/>
            <a:ext cx="11658600" cy="2428451"/>
          </a:xfrm>
        </p:spPr>
        <p:txBody>
          <a:bodyPr/>
          <a:lstStyle>
            <a:lvl1pPr marL="0" indent="0" algn="ctr">
              <a:buNone/>
              <a:defRPr sz="3520"/>
            </a:lvl1pPr>
            <a:lvl2pPr marL="670575" indent="0" algn="ctr">
              <a:buNone/>
              <a:defRPr sz="2933"/>
            </a:lvl2pPr>
            <a:lvl3pPr marL="1341150" indent="0" algn="ctr">
              <a:buNone/>
              <a:defRPr sz="2640"/>
            </a:lvl3pPr>
            <a:lvl4pPr marL="2011726" indent="0" algn="ctr">
              <a:buNone/>
              <a:defRPr sz="2347"/>
            </a:lvl4pPr>
            <a:lvl5pPr marL="2682301" indent="0" algn="ctr">
              <a:buNone/>
              <a:defRPr sz="2347"/>
            </a:lvl5pPr>
            <a:lvl6pPr marL="3352876" indent="0" algn="ctr">
              <a:buNone/>
              <a:defRPr sz="2347"/>
            </a:lvl6pPr>
            <a:lvl7pPr marL="4023451" indent="0" algn="ctr">
              <a:buNone/>
              <a:defRPr sz="2347"/>
            </a:lvl7pPr>
            <a:lvl8pPr marL="4694027" indent="0" algn="ctr">
              <a:buNone/>
              <a:defRPr sz="2347"/>
            </a:lvl8pPr>
            <a:lvl9pPr marL="5364602" indent="0" algn="ctr">
              <a:buNone/>
              <a:defRPr sz="2347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10/22/2019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1760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10/22/2019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8996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24248" y="535517"/>
            <a:ext cx="3351848" cy="852402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8706" y="535517"/>
            <a:ext cx="9861233" cy="852402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10/22/2019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2019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10/22/2019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2626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0610" y="2507618"/>
            <a:ext cx="13407390" cy="4184014"/>
          </a:xfrm>
        </p:spPr>
        <p:txBody>
          <a:bodyPr anchor="b"/>
          <a:lstStyle>
            <a:lvl1pPr>
              <a:defRPr sz="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0610" y="6731215"/>
            <a:ext cx="13407390" cy="2200274"/>
          </a:xfrm>
        </p:spPr>
        <p:txBody>
          <a:bodyPr/>
          <a:lstStyle>
            <a:lvl1pPr marL="0" indent="0">
              <a:buNone/>
              <a:defRPr sz="3520">
                <a:solidFill>
                  <a:schemeClr val="tx1"/>
                </a:solidFill>
              </a:defRPr>
            </a:lvl1pPr>
            <a:lvl2pPr marL="670575" indent="0">
              <a:buNone/>
              <a:defRPr sz="2933">
                <a:solidFill>
                  <a:schemeClr val="tx1">
                    <a:tint val="75000"/>
                  </a:schemeClr>
                </a:solidFill>
              </a:defRPr>
            </a:lvl2pPr>
            <a:lvl3pPr marL="1341150" indent="0">
              <a:buNone/>
              <a:defRPr sz="2640">
                <a:solidFill>
                  <a:schemeClr val="tx1">
                    <a:tint val="75000"/>
                  </a:schemeClr>
                </a:solidFill>
              </a:defRPr>
            </a:lvl3pPr>
            <a:lvl4pPr marL="2011726" indent="0">
              <a:buNone/>
              <a:defRPr sz="2347">
                <a:solidFill>
                  <a:schemeClr val="tx1">
                    <a:tint val="75000"/>
                  </a:schemeClr>
                </a:solidFill>
              </a:defRPr>
            </a:lvl4pPr>
            <a:lvl5pPr marL="2682301" indent="0">
              <a:buNone/>
              <a:defRPr sz="2347">
                <a:solidFill>
                  <a:schemeClr val="tx1">
                    <a:tint val="75000"/>
                  </a:schemeClr>
                </a:solidFill>
              </a:defRPr>
            </a:lvl5pPr>
            <a:lvl6pPr marL="3352876" indent="0">
              <a:buNone/>
              <a:defRPr sz="2347">
                <a:solidFill>
                  <a:schemeClr val="tx1">
                    <a:tint val="75000"/>
                  </a:schemeClr>
                </a:solidFill>
              </a:defRPr>
            </a:lvl6pPr>
            <a:lvl7pPr marL="4023451" indent="0">
              <a:buNone/>
              <a:defRPr sz="2347">
                <a:solidFill>
                  <a:schemeClr val="tx1">
                    <a:tint val="75000"/>
                  </a:schemeClr>
                </a:solidFill>
              </a:defRPr>
            </a:lvl7pPr>
            <a:lvl8pPr marL="4694027" indent="0">
              <a:buNone/>
              <a:defRPr sz="2347">
                <a:solidFill>
                  <a:schemeClr val="tx1">
                    <a:tint val="75000"/>
                  </a:schemeClr>
                </a:solidFill>
              </a:defRPr>
            </a:lvl8pPr>
            <a:lvl9pPr marL="5364602" indent="0">
              <a:buNone/>
              <a:defRPr sz="234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10/22/2019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7240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8705" y="2677584"/>
            <a:ext cx="6606540" cy="63819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69555" y="2677584"/>
            <a:ext cx="6606540" cy="63819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10/22/2019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2116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0730" y="535519"/>
            <a:ext cx="13407390" cy="194415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0731" y="2465706"/>
            <a:ext cx="6576178" cy="1208404"/>
          </a:xfrm>
        </p:spPr>
        <p:txBody>
          <a:bodyPr anchor="b"/>
          <a:lstStyle>
            <a:lvl1pPr marL="0" indent="0">
              <a:buNone/>
              <a:defRPr sz="3520" b="1"/>
            </a:lvl1pPr>
            <a:lvl2pPr marL="670575" indent="0">
              <a:buNone/>
              <a:defRPr sz="2933" b="1"/>
            </a:lvl2pPr>
            <a:lvl3pPr marL="1341150" indent="0">
              <a:buNone/>
              <a:defRPr sz="2640" b="1"/>
            </a:lvl3pPr>
            <a:lvl4pPr marL="2011726" indent="0">
              <a:buNone/>
              <a:defRPr sz="2347" b="1"/>
            </a:lvl4pPr>
            <a:lvl5pPr marL="2682301" indent="0">
              <a:buNone/>
              <a:defRPr sz="2347" b="1"/>
            </a:lvl5pPr>
            <a:lvl6pPr marL="3352876" indent="0">
              <a:buNone/>
              <a:defRPr sz="2347" b="1"/>
            </a:lvl6pPr>
            <a:lvl7pPr marL="4023451" indent="0">
              <a:buNone/>
              <a:defRPr sz="2347" b="1"/>
            </a:lvl7pPr>
            <a:lvl8pPr marL="4694027" indent="0">
              <a:buNone/>
              <a:defRPr sz="2347" b="1"/>
            </a:lvl8pPr>
            <a:lvl9pPr marL="5364602" indent="0">
              <a:buNone/>
              <a:defRPr sz="234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0731" y="3674110"/>
            <a:ext cx="6576178" cy="54040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69556" y="2465706"/>
            <a:ext cx="6608565" cy="1208404"/>
          </a:xfrm>
        </p:spPr>
        <p:txBody>
          <a:bodyPr anchor="b"/>
          <a:lstStyle>
            <a:lvl1pPr marL="0" indent="0">
              <a:buNone/>
              <a:defRPr sz="3520" b="1"/>
            </a:lvl1pPr>
            <a:lvl2pPr marL="670575" indent="0">
              <a:buNone/>
              <a:defRPr sz="2933" b="1"/>
            </a:lvl2pPr>
            <a:lvl3pPr marL="1341150" indent="0">
              <a:buNone/>
              <a:defRPr sz="2640" b="1"/>
            </a:lvl3pPr>
            <a:lvl4pPr marL="2011726" indent="0">
              <a:buNone/>
              <a:defRPr sz="2347" b="1"/>
            </a:lvl4pPr>
            <a:lvl5pPr marL="2682301" indent="0">
              <a:buNone/>
              <a:defRPr sz="2347" b="1"/>
            </a:lvl5pPr>
            <a:lvl6pPr marL="3352876" indent="0">
              <a:buNone/>
              <a:defRPr sz="2347" b="1"/>
            </a:lvl6pPr>
            <a:lvl7pPr marL="4023451" indent="0">
              <a:buNone/>
              <a:defRPr sz="2347" b="1"/>
            </a:lvl7pPr>
            <a:lvl8pPr marL="4694027" indent="0">
              <a:buNone/>
              <a:defRPr sz="2347" b="1"/>
            </a:lvl8pPr>
            <a:lvl9pPr marL="5364602" indent="0">
              <a:buNone/>
              <a:defRPr sz="234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69556" y="3674110"/>
            <a:ext cx="6608565" cy="54040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10/22/2019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1069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10/22/2019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006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10/22/2019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8840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0730" y="670560"/>
            <a:ext cx="5013603" cy="2346960"/>
          </a:xfrm>
        </p:spPr>
        <p:txBody>
          <a:bodyPr anchor="b"/>
          <a:lstStyle>
            <a:lvl1pPr>
              <a:defRPr sz="469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08565" y="1448226"/>
            <a:ext cx="7869555" cy="7147983"/>
          </a:xfrm>
        </p:spPr>
        <p:txBody>
          <a:bodyPr/>
          <a:lstStyle>
            <a:lvl1pPr>
              <a:defRPr sz="4693"/>
            </a:lvl1pPr>
            <a:lvl2pPr>
              <a:defRPr sz="4107"/>
            </a:lvl2pPr>
            <a:lvl3pPr>
              <a:defRPr sz="3520"/>
            </a:lvl3pPr>
            <a:lvl4pPr>
              <a:defRPr sz="2933"/>
            </a:lvl4pPr>
            <a:lvl5pPr>
              <a:defRPr sz="2933"/>
            </a:lvl5pPr>
            <a:lvl6pPr>
              <a:defRPr sz="2933"/>
            </a:lvl6pPr>
            <a:lvl7pPr>
              <a:defRPr sz="2933"/>
            </a:lvl7pPr>
            <a:lvl8pPr>
              <a:defRPr sz="2933"/>
            </a:lvl8pPr>
            <a:lvl9pPr>
              <a:defRPr sz="29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0730" y="3017520"/>
            <a:ext cx="5013603" cy="5590329"/>
          </a:xfrm>
        </p:spPr>
        <p:txBody>
          <a:bodyPr/>
          <a:lstStyle>
            <a:lvl1pPr marL="0" indent="0">
              <a:buNone/>
              <a:defRPr sz="2347"/>
            </a:lvl1pPr>
            <a:lvl2pPr marL="670575" indent="0">
              <a:buNone/>
              <a:defRPr sz="2053"/>
            </a:lvl2pPr>
            <a:lvl3pPr marL="1341150" indent="0">
              <a:buNone/>
              <a:defRPr sz="1760"/>
            </a:lvl3pPr>
            <a:lvl4pPr marL="2011726" indent="0">
              <a:buNone/>
              <a:defRPr sz="1467"/>
            </a:lvl4pPr>
            <a:lvl5pPr marL="2682301" indent="0">
              <a:buNone/>
              <a:defRPr sz="1467"/>
            </a:lvl5pPr>
            <a:lvl6pPr marL="3352876" indent="0">
              <a:buNone/>
              <a:defRPr sz="1467"/>
            </a:lvl6pPr>
            <a:lvl7pPr marL="4023451" indent="0">
              <a:buNone/>
              <a:defRPr sz="1467"/>
            </a:lvl7pPr>
            <a:lvl8pPr marL="4694027" indent="0">
              <a:buNone/>
              <a:defRPr sz="1467"/>
            </a:lvl8pPr>
            <a:lvl9pPr marL="5364602" indent="0">
              <a:buNone/>
              <a:defRPr sz="14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10/22/2019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5272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0730" y="670560"/>
            <a:ext cx="5013603" cy="2346960"/>
          </a:xfrm>
        </p:spPr>
        <p:txBody>
          <a:bodyPr anchor="b"/>
          <a:lstStyle>
            <a:lvl1pPr>
              <a:defRPr sz="469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08565" y="1448226"/>
            <a:ext cx="7869555" cy="7147983"/>
          </a:xfrm>
        </p:spPr>
        <p:txBody>
          <a:bodyPr anchor="t"/>
          <a:lstStyle>
            <a:lvl1pPr marL="0" indent="0">
              <a:buNone/>
              <a:defRPr sz="4693"/>
            </a:lvl1pPr>
            <a:lvl2pPr marL="670575" indent="0">
              <a:buNone/>
              <a:defRPr sz="4107"/>
            </a:lvl2pPr>
            <a:lvl3pPr marL="1341150" indent="0">
              <a:buNone/>
              <a:defRPr sz="3520"/>
            </a:lvl3pPr>
            <a:lvl4pPr marL="2011726" indent="0">
              <a:buNone/>
              <a:defRPr sz="2933"/>
            </a:lvl4pPr>
            <a:lvl5pPr marL="2682301" indent="0">
              <a:buNone/>
              <a:defRPr sz="2933"/>
            </a:lvl5pPr>
            <a:lvl6pPr marL="3352876" indent="0">
              <a:buNone/>
              <a:defRPr sz="2933"/>
            </a:lvl6pPr>
            <a:lvl7pPr marL="4023451" indent="0">
              <a:buNone/>
              <a:defRPr sz="2933"/>
            </a:lvl7pPr>
            <a:lvl8pPr marL="4694027" indent="0">
              <a:buNone/>
              <a:defRPr sz="2933"/>
            </a:lvl8pPr>
            <a:lvl9pPr marL="5364602" indent="0">
              <a:buNone/>
              <a:defRPr sz="2933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0730" y="3017520"/>
            <a:ext cx="5013603" cy="5590329"/>
          </a:xfrm>
        </p:spPr>
        <p:txBody>
          <a:bodyPr/>
          <a:lstStyle>
            <a:lvl1pPr marL="0" indent="0">
              <a:buNone/>
              <a:defRPr sz="2347"/>
            </a:lvl1pPr>
            <a:lvl2pPr marL="670575" indent="0">
              <a:buNone/>
              <a:defRPr sz="2053"/>
            </a:lvl2pPr>
            <a:lvl3pPr marL="1341150" indent="0">
              <a:buNone/>
              <a:defRPr sz="1760"/>
            </a:lvl3pPr>
            <a:lvl4pPr marL="2011726" indent="0">
              <a:buNone/>
              <a:defRPr sz="1467"/>
            </a:lvl4pPr>
            <a:lvl5pPr marL="2682301" indent="0">
              <a:buNone/>
              <a:defRPr sz="1467"/>
            </a:lvl5pPr>
            <a:lvl6pPr marL="3352876" indent="0">
              <a:buNone/>
              <a:defRPr sz="1467"/>
            </a:lvl6pPr>
            <a:lvl7pPr marL="4023451" indent="0">
              <a:buNone/>
              <a:defRPr sz="1467"/>
            </a:lvl7pPr>
            <a:lvl8pPr marL="4694027" indent="0">
              <a:buNone/>
              <a:defRPr sz="1467"/>
            </a:lvl8pPr>
            <a:lvl9pPr marL="5364602" indent="0">
              <a:buNone/>
              <a:defRPr sz="14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10/22/2019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4768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8705" y="535519"/>
            <a:ext cx="13407390" cy="19441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8705" y="2677584"/>
            <a:ext cx="13407390" cy="63819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8705" y="9322649"/>
            <a:ext cx="349758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135061-2F74-46D4-9F8F-C77EF304855D}" type="datetimeFigureOut">
              <a:rPr lang="en-US" smtClean="0"/>
              <a:t>10/22/2019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49215" y="9322649"/>
            <a:ext cx="524637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78515" y="9322649"/>
            <a:ext cx="349758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7369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1341150" rtl="0" eaLnBrk="1" latinLnBrk="0" hangingPunct="1">
        <a:lnSpc>
          <a:spcPct val="90000"/>
        </a:lnSpc>
        <a:spcBef>
          <a:spcPct val="0"/>
        </a:spcBef>
        <a:buNone/>
        <a:defRPr sz="645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35288" indent="-335288" algn="l" defTabSz="1341150" rtl="0" eaLnBrk="1" latinLnBrk="0" hangingPunct="1">
        <a:lnSpc>
          <a:spcPct val="90000"/>
        </a:lnSpc>
        <a:spcBef>
          <a:spcPts val="1467"/>
        </a:spcBef>
        <a:buFont typeface="Arial" panose="020B0604020202020204" pitchFamily="34" charset="0"/>
        <a:buChar char="•"/>
        <a:defRPr sz="4107" kern="1200">
          <a:solidFill>
            <a:schemeClr val="tx1"/>
          </a:solidFill>
          <a:latin typeface="+mn-lt"/>
          <a:ea typeface="+mn-ea"/>
          <a:cs typeface="+mn-cs"/>
        </a:defRPr>
      </a:lvl1pPr>
      <a:lvl2pPr marL="1005863" indent="-335288" algn="l" defTabSz="1341150" rtl="0" eaLnBrk="1" latinLnBrk="0" hangingPunct="1">
        <a:lnSpc>
          <a:spcPct val="90000"/>
        </a:lnSpc>
        <a:spcBef>
          <a:spcPts val="733"/>
        </a:spcBef>
        <a:buFont typeface="Arial" panose="020B0604020202020204" pitchFamily="34" charset="0"/>
        <a:buChar char="•"/>
        <a:defRPr sz="3520" kern="1200">
          <a:solidFill>
            <a:schemeClr val="tx1"/>
          </a:solidFill>
          <a:latin typeface="+mn-lt"/>
          <a:ea typeface="+mn-ea"/>
          <a:cs typeface="+mn-cs"/>
        </a:defRPr>
      </a:lvl2pPr>
      <a:lvl3pPr marL="1676438" indent="-335288" algn="l" defTabSz="1341150" rtl="0" eaLnBrk="1" latinLnBrk="0" hangingPunct="1">
        <a:lnSpc>
          <a:spcPct val="90000"/>
        </a:lnSpc>
        <a:spcBef>
          <a:spcPts val="733"/>
        </a:spcBef>
        <a:buFont typeface="Arial" panose="020B0604020202020204" pitchFamily="34" charset="0"/>
        <a:buChar char="•"/>
        <a:defRPr sz="2933" kern="1200">
          <a:solidFill>
            <a:schemeClr val="tx1"/>
          </a:solidFill>
          <a:latin typeface="+mn-lt"/>
          <a:ea typeface="+mn-ea"/>
          <a:cs typeface="+mn-cs"/>
        </a:defRPr>
      </a:lvl3pPr>
      <a:lvl4pPr marL="2347013" indent="-335288" algn="l" defTabSz="1341150" rtl="0" eaLnBrk="1" latinLnBrk="0" hangingPunct="1">
        <a:lnSpc>
          <a:spcPct val="90000"/>
        </a:lnSpc>
        <a:spcBef>
          <a:spcPts val="733"/>
        </a:spcBef>
        <a:buFont typeface="Arial" panose="020B0604020202020204" pitchFamily="34" charset="0"/>
        <a:buChar char="•"/>
        <a:defRPr sz="2640" kern="1200">
          <a:solidFill>
            <a:schemeClr val="tx1"/>
          </a:solidFill>
          <a:latin typeface="+mn-lt"/>
          <a:ea typeface="+mn-ea"/>
          <a:cs typeface="+mn-cs"/>
        </a:defRPr>
      </a:lvl4pPr>
      <a:lvl5pPr marL="3017589" indent="-335288" algn="l" defTabSz="1341150" rtl="0" eaLnBrk="1" latinLnBrk="0" hangingPunct="1">
        <a:lnSpc>
          <a:spcPct val="90000"/>
        </a:lnSpc>
        <a:spcBef>
          <a:spcPts val="733"/>
        </a:spcBef>
        <a:buFont typeface="Arial" panose="020B0604020202020204" pitchFamily="34" charset="0"/>
        <a:buChar char="•"/>
        <a:defRPr sz="2640" kern="1200">
          <a:solidFill>
            <a:schemeClr val="tx1"/>
          </a:solidFill>
          <a:latin typeface="+mn-lt"/>
          <a:ea typeface="+mn-ea"/>
          <a:cs typeface="+mn-cs"/>
        </a:defRPr>
      </a:lvl5pPr>
      <a:lvl6pPr marL="3688164" indent="-335288" algn="l" defTabSz="1341150" rtl="0" eaLnBrk="1" latinLnBrk="0" hangingPunct="1">
        <a:lnSpc>
          <a:spcPct val="90000"/>
        </a:lnSpc>
        <a:spcBef>
          <a:spcPts val="733"/>
        </a:spcBef>
        <a:buFont typeface="Arial" panose="020B0604020202020204" pitchFamily="34" charset="0"/>
        <a:buChar char="•"/>
        <a:defRPr sz="2640" kern="1200">
          <a:solidFill>
            <a:schemeClr val="tx1"/>
          </a:solidFill>
          <a:latin typeface="+mn-lt"/>
          <a:ea typeface="+mn-ea"/>
          <a:cs typeface="+mn-cs"/>
        </a:defRPr>
      </a:lvl6pPr>
      <a:lvl7pPr marL="4358739" indent="-335288" algn="l" defTabSz="1341150" rtl="0" eaLnBrk="1" latinLnBrk="0" hangingPunct="1">
        <a:lnSpc>
          <a:spcPct val="90000"/>
        </a:lnSpc>
        <a:spcBef>
          <a:spcPts val="733"/>
        </a:spcBef>
        <a:buFont typeface="Arial" panose="020B0604020202020204" pitchFamily="34" charset="0"/>
        <a:buChar char="•"/>
        <a:defRPr sz="2640" kern="1200">
          <a:solidFill>
            <a:schemeClr val="tx1"/>
          </a:solidFill>
          <a:latin typeface="+mn-lt"/>
          <a:ea typeface="+mn-ea"/>
          <a:cs typeface="+mn-cs"/>
        </a:defRPr>
      </a:lvl7pPr>
      <a:lvl8pPr marL="5029314" indent="-335288" algn="l" defTabSz="1341150" rtl="0" eaLnBrk="1" latinLnBrk="0" hangingPunct="1">
        <a:lnSpc>
          <a:spcPct val="90000"/>
        </a:lnSpc>
        <a:spcBef>
          <a:spcPts val="733"/>
        </a:spcBef>
        <a:buFont typeface="Arial" panose="020B0604020202020204" pitchFamily="34" charset="0"/>
        <a:buChar char="•"/>
        <a:defRPr sz="2640" kern="1200">
          <a:solidFill>
            <a:schemeClr val="tx1"/>
          </a:solidFill>
          <a:latin typeface="+mn-lt"/>
          <a:ea typeface="+mn-ea"/>
          <a:cs typeface="+mn-cs"/>
        </a:defRPr>
      </a:lvl8pPr>
      <a:lvl9pPr marL="5699890" indent="-335288" algn="l" defTabSz="1341150" rtl="0" eaLnBrk="1" latinLnBrk="0" hangingPunct="1">
        <a:lnSpc>
          <a:spcPct val="90000"/>
        </a:lnSpc>
        <a:spcBef>
          <a:spcPts val="733"/>
        </a:spcBef>
        <a:buFont typeface="Arial" panose="020B0604020202020204" pitchFamily="34" charset="0"/>
        <a:buChar char="•"/>
        <a:defRPr sz="26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41150" rtl="0" eaLnBrk="1" latinLnBrk="0" hangingPunct="1">
        <a:defRPr sz="2640" kern="1200">
          <a:solidFill>
            <a:schemeClr val="tx1"/>
          </a:solidFill>
          <a:latin typeface="+mn-lt"/>
          <a:ea typeface="+mn-ea"/>
          <a:cs typeface="+mn-cs"/>
        </a:defRPr>
      </a:lvl1pPr>
      <a:lvl2pPr marL="670575" algn="l" defTabSz="1341150" rtl="0" eaLnBrk="1" latinLnBrk="0" hangingPunct="1">
        <a:defRPr sz="2640" kern="1200">
          <a:solidFill>
            <a:schemeClr val="tx1"/>
          </a:solidFill>
          <a:latin typeface="+mn-lt"/>
          <a:ea typeface="+mn-ea"/>
          <a:cs typeface="+mn-cs"/>
        </a:defRPr>
      </a:lvl2pPr>
      <a:lvl3pPr marL="1341150" algn="l" defTabSz="1341150" rtl="0" eaLnBrk="1" latinLnBrk="0" hangingPunct="1">
        <a:defRPr sz="2640" kern="1200">
          <a:solidFill>
            <a:schemeClr val="tx1"/>
          </a:solidFill>
          <a:latin typeface="+mn-lt"/>
          <a:ea typeface="+mn-ea"/>
          <a:cs typeface="+mn-cs"/>
        </a:defRPr>
      </a:lvl3pPr>
      <a:lvl4pPr marL="2011726" algn="l" defTabSz="1341150" rtl="0" eaLnBrk="1" latinLnBrk="0" hangingPunct="1">
        <a:defRPr sz="2640" kern="1200">
          <a:solidFill>
            <a:schemeClr val="tx1"/>
          </a:solidFill>
          <a:latin typeface="+mn-lt"/>
          <a:ea typeface="+mn-ea"/>
          <a:cs typeface="+mn-cs"/>
        </a:defRPr>
      </a:lvl4pPr>
      <a:lvl5pPr marL="2682301" algn="l" defTabSz="1341150" rtl="0" eaLnBrk="1" latinLnBrk="0" hangingPunct="1">
        <a:defRPr sz="2640" kern="1200">
          <a:solidFill>
            <a:schemeClr val="tx1"/>
          </a:solidFill>
          <a:latin typeface="+mn-lt"/>
          <a:ea typeface="+mn-ea"/>
          <a:cs typeface="+mn-cs"/>
        </a:defRPr>
      </a:lvl5pPr>
      <a:lvl6pPr marL="3352876" algn="l" defTabSz="1341150" rtl="0" eaLnBrk="1" latinLnBrk="0" hangingPunct="1">
        <a:defRPr sz="2640" kern="1200">
          <a:solidFill>
            <a:schemeClr val="tx1"/>
          </a:solidFill>
          <a:latin typeface="+mn-lt"/>
          <a:ea typeface="+mn-ea"/>
          <a:cs typeface="+mn-cs"/>
        </a:defRPr>
      </a:lvl6pPr>
      <a:lvl7pPr marL="4023451" algn="l" defTabSz="1341150" rtl="0" eaLnBrk="1" latinLnBrk="0" hangingPunct="1">
        <a:defRPr sz="2640" kern="1200">
          <a:solidFill>
            <a:schemeClr val="tx1"/>
          </a:solidFill>
          <a:latin typeface="+mn-lt"/>
          <a:ea typeface="+mn-ea"/>
          <a:cs typeface="+mn-cs"/>
        </a:defRPr>
      </a:lvl7pPr>
      <a:lvl8pPr marL="4694027" algn="l" defTabSz="1341150" rtl="0" eaLnBrk="1" latinLnBrk="0" hangingPunct="1">
        <a:defRPr sz="2640" kern="1200">
          <a:solidFill>
            <a:schemeClr val="tx1"/>
          </a:solidFill>
          <a:latin typeface="+mn-lt"/>
          <a:ea typeface="+mn-ea"/>
          <a:cs typeface="+mn-cs"/>
        </a:defRPr>
      </a:lvl8pPr>
      <a:lvl9pPr marL="5364602" algn="l" defTabSz="1341150" rtl="0" eaLnBrk="1" latinLnBrk="0" hangingPunct="1">
        <a:defRPr sz="26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.png"/><Relationship Id="rId7" Type="http://schemas.microsoft.com/office/2007/relationships/hdphoto" Target="../media/hdphoto2.wdp"/><Relationship Id="rId12" Type="http://schemas.openxmlformats.org/officeDocument/2006/relationships/image" Target="../media/image8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7.png"/><Relationship Id="rId5" Type="http://schemas.openxmlformats.org/officeDocument/2006/relationships/image" Target="../media/image2.png"/><Relationship Id="rId10" Type="http://schemas.openxmlformats.org/officeDocument/2006/relationships/image" Target="../media/image6.png"/><Relationship Id="rId4" Type="http://schemas.microsoft.com/office/2007/relationships/hdphoto" Target="../media/hdphoto1.wdp"/><Relationship Id="rId9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qrcode-monkey.com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78733BE-059C-47B7-9415-5ADF2F3024F1}"/>
              </a:ext>
            </a:extLst>
          </p:cNvPr>
          <p:cNvSpPr/>
          <p:nvPr/>
        </p:nvSpPr>
        <p:spPr>
          <a:xfrm>
            <a:off x="10789420" y="0"/>
            <a:ext cx="4754880" cy="10058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71" b="1" i="1" dirty="0">
                <a:latin typeface="Lato" panose="020F0502020204030203" pitchFamily="34" charset="0"/>
                <a:cs typeface="Lato" panose="020F0502020204030203" pitchFamily="34" charset="0"/>
              </a:rPr>
              <a:t>Non-Cognitive Predictors of Student Success:</a:t>
            </a:r>
            <a:br>
              <a:rPr lang="en-US" sz="171" i="1" dirty="0">
                <a:latin typeface="Lato" panose="020F0502020204030203" pitchFamily="34" charset="0"/>
                <a:cs typeface="Lato" panose="020F0502020204030203" pitchFamily="34" charset="0"/>
              </a:rPr>
            </a:br>
            <a:r>
              <a:rPr lang="en-US" sz="171" i="1" dirty="0">
                <a:latin typeface="Lato" panose="020F0502020204030203" pitchFamily="34" charset="0"/>
                <a:cs typeface="Lato" panose="020F0502020204030203" pitchFamily="34" charset="0"/>
              </a:rPr>
              <a:t>A Predictive Validity Comparison Between Domestic and International Students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DC4359A-7BBB-495A-96DE-65574C0C88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67702" y="14822"/>
            <a:ext cx="6400481" cy="1413043"/>
          </a:xfrm>
        </p:spPr>
        <p:txBody>
          <a:bodyPr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sz="4248" b="1" dirty="0">
                <a:solidFill>
                  <a:schemeClr val="bg1"/>
                </a:solidFill>
                <a:latin typeface="Georgia" panose="02040502050405020303" pitchFamily="18" charset="0"/>
                <a:ea typeface="Roboto" panose="02000000000000000000" pitchFamily="2" charset="0"/>
                <a:cs typeface="Arial" panose="020B0604020202020204" pitchFamily="34" charset="0"/>
              </a:rPr>
              <a:t>Who or What is a </a:t>
            </a:r>
            <a:br>
              <a:rPr lang="en-US" sz="4248" b="1" dirty="0">
                <a:solidFill>
                  <a:schemeClr val="bg1"/>
                </a:solidFill>
                <a:latin typeface="Georgia" panose="02040502050405020303" pitchFamily="18" charset="0"/>
                <a:ea typeface="Roboto" panose="02000000000000000000" pitchFamily="2" charset="0"/>
                <a:cs typeface="Arial" panose="020B0604020202020204" pitchFamily="34" charset="0"/>
              </a:rPr>
            </a:br>
            <a:r>
              <a:rPr lang="en-US" sz="4248" b="1" dirty="0">
                <a:solidFill>
                  <a:schemeClr val="bg1"/>
                </a:solidFill>
                <a:latin typeface="Georgia" panose="02040502050405020303" pitchFamily="18" charset="0"/>
                <a:ea typeface="Roboto" panose="02000000000000000000" pitchFamily="2" charset="0"/>
                <a:cs typeface="Arial" panose="020B0604020202020204" pitchFamily="34" charset="0"/>
              </a:rPr>
              <a:t>Data Scientist?</a:t>
            </a:r>
            <a:endParaRPr lang="en-US" sz="4248" dirty="0">
              <a:solidFill>
                <a:schemeClr val="bg1"/>
              </a:solidFill>
              <a:latin typeface="Georgia" panose="02040502050405020303" pitchFamily="18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0C5B857-0E51-4898-BAEF-B471D5E63813}"/>
              </a:ext>
            </a:extLst>
          </p:cNvPr>
          <p:cNvSpPr/>
          <p:nvPr/>
        </p:nvSpPr>
        <p:spPr>
          <a:xfrm>
            <a:off x="4619" y="-4426"/>
            <a:ext cx="4754880" cy="10058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71" b="1" i="1" dirty="0">
                <a:latin typeface="Lato" panose="020F0502020204030203" pitchFamily="34" charset="0"/>
                <a:cs typeface="Lato" panose="020F0502020204030203" pitchFamily="34" charset="0"/>
              </a:rPr>
              <a:t>Non-Cognitive Predictors of Student Success:</a:t>
            </a:r>
            <a:br>
              <a:rPr lang="en-US" sz="171" i="1" dirty="0">
                <a:latin typeface="Lato" panose="020F0502020204030203" pitchFamily="34" charset="0"/>
                <a:cs typeface="Lato" panose="020F0502020204030203" pitchFamily="34" charset="0"/>
              </a:rPr>
            </a:br>
            <a:r>
              <a:rPr lang="en-US" sz="171" i="1" dirty="0">
                <a:latin typeface="Lato" panose="020F0502020204030203" pitchFamily="34" charset="0"/>
                <a:cs typeface="Lato" panose="020F0502020204030203" pitchFamily="34" charset="0"/>
              </a:rPr>
              <a:t>A Predictive Validity Comparison Between Domestic and International Students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35B311-3C19-412C-ADE6-EB2E4158F366}"/>
              </a:ext>
            </a:extLst>
          </p:cNvPr>
          <p:cNvSpPr txBox="1"/>
          <p:nvPr/>
        </p:nvSpPr>
        <p:spPr>
          <a:xfrm>
            <a:off x="44375" y="1169398"/>
            <a:ext cx="4715123" cy="462021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20000"/>
              </a:lnSpc>
            </a:pPr>
            <a:r>
              <a:rPr lang="en-US" sz="1650" b="1" dirty="0">
                <a:latin typeface="Georgia" panose="02040502050405020303" pitchFamily="18" charset="0"/>
                <a:cs typeface="Arial" panose="020B0604020202020204" pitchFamily="34" charset="0"/>
              </a:rPr>
              <a:t>INTRO: </a:t>
            </a:r>
          </a:p>
          <a:p>
            <a:pPr algn="just"/>
            <a:r>
              <a:rPr lang="en-US" sz="1500" kern="1400" dirty="0">
                <a:latin typeface="Georgia" panose="02040502050405020303" pitchFamily="18" charset="0"/>
                <a:cs typeface="Arial" panose="020B0604020202020204" pitchFamily="34" charset="0"/>
              </a:rPr>
              <a:t>If you are reading this, there is a high confidence our capstone is relevant to you. The ‘who is’ and ‘what is’ a Data Scientist is unclear – which leads to unmet expectations, misfit hires, and lost time/resources for employers, employees, and applicants. Using state-of-the-art NLP and Machine Learning on 8,000+ job postings, we arrive at the features that define the ‘what is’ and associate a couple of other job titles to figure out the ‘who is’ a Data Scientist.</a:t>
            </a:r>
          </a:p>
          <a:p>
            <a:pPr>
              <a:lnSpc>
                <a:spcPct val="120000"/>
              </a:lnSpc>
            </a:pPr>
            <a:endParaRPr lang="en-US" sz="1200" b="1" dirty="0">
              <a:latin typeface="Georgia" panose="02040502050405020303" pitchFamily="18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en-US" sz="1650" b="1" dirty="0">
                <a:latin typeface="Georgia" panose="02040502050405020303" pitchFamily="18" charset="0"/>
                <a:cs typeface="Arial" panose="020B0604020202020204" pitchFamily="34" charset="0"/>
              </a:rPr>
              <a:t>METHODS:</a:t>
            </a:r>
          </a:p>
          <a:p>
            <a:pPr marL="182880" indent="-182880">
              <a:buFont typeface="Wingdings" panose="05000000000000000000" pitchFamily="2" charset="2"/>
              <a:buChar char="§"/>
            </a:pPr>
            <a:r>
              <a:rPr lang="en-US" sz="1500" kern="1400" dirty="0">
                <a:latin typeface="Georgia" panose="02040502050405020303" pitchFamily="18" charset="0"/>
                <a:cs typeface="Arial" panose="020B0604020202020204" pitchFamily="34" charset="0"/>
              </a:rPr>
              <a:t>Web scrapped 8,000+ job postings to form data set</a:t>
            </a:r>
          </a:p>
          <a:p>
            <a:pPr marL="182880" indent="-182880">
              <a:buFont typeface="Wingdings" panose="05000000000000000000" pitchFamily="2" charset="2"/>
              <a:buChar char="§"/>
            </a:pPr>
            <a:r>
              <a:rPr lang="en-US" sz="1500" kern="1400" dirty="0">
                <a:latin typeface="Georgia" panose="02040502050405020303" pitchFamily="18" charset="0"/>
                <a:cs typeface="Arial" panose="020B0604020202020204" pitchFamily="34" charset="0"/>
              </a:rPr>
              <a:t>Transform into feature vectors using Universal Sentence Encoder</a:t>
            </a:r>
          </a:p>
          <a:p>
            <a:pPr marL="182880" indent="-182880">
              <a:buFont typeface="Wingdings" panose="05000000000000000000" pitchFamily="2" charset="2"/>
              <a:buChar char="§"/>
            </a:pPr>
            <a:r>
              <a:rPr lang="en-US" sz="1500" kern="1400" dirty="0">
                <a:latin typeface="Georgia" panose="02040502050405020303" pitchFamily="18" charset="0"/>
                <a:cs typeface="Arial" panose="020B0604020202020204" pitchFamily="34" charset="0"/>
              </a:rPr>
              <a:t>Labeled clustering and neural network for classification</a:t>
            </a:r>
          </a:p>
          <a:p>
            <a:pPr marL="182880" indent="-182880">
              <a:buFont typeface="Wingdings" panose="05000000000000000000" pitchFamily="2" charset="2"/>
              <a:buChar char="§"/>
            </a:pPr>
            <a:r>
              <a:rPr lang="en-US" sz="1500" kern="1400" dirty="0">
                <a:latin typeface="Georgia" panose="02040502050405020303" pitchFamily="18" charset="0"/>
                <a:cs typeface="Arial" panose="020B0604020202020204" pitchFamily="34" charset="0"/>
              </a:rPr>
              <a:t>Reverse engineered results to find Features of Importance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AC155C6-7E35-4156-B9B3-271571AF60CC}"/>
              </a:ext>
            </a:extLst>
          </p:cNvPr>
          <p:cNvSpPr txBox="1"/>
          <p:nvPr/>
        </p:nvSpPr>
        <p:spPr>
          <a:xfrm>
            <a:off x="24497" y="129963"/>
            <a:ext cx="4330700" cy="8448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45" b="1" i="1" dirty="0">
                <a:latin typeface="Georgia" panose="02040502050405020303" pitchFamily="18" charset="0"/>
                <a:cs typeface="Lato" panose="020F0502020204030203" pitchFamily="34" charset="0"/>
              </a:rPr>
              <a:t>A Data Science Approach to Define a Data Scientist</a:t>
            </a:r>
            <a:endParaRPr lang="en-US" sz="2445" i="1" dirty="0">
              <a:latin typeface="Georgia" panose="02040502050405020303" pitchFamily="18" charset="0"/>
              <a:cs typeface="Lato" panose="020F0502020204030203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771132" y="8779014"/>
            <a:ext cx="6010043" cy="1258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rgia" panose="02040502050405020303" pitchFamily="18" charset="0"/>
                <a:cs typeface="Arial" panose="020B0604020202020204" pitchFamily="34" charset="0"/>
              </a:rPr>
              <a:t>Andy Ho	An Nguyen	Jodi Pafford	</a:t>
            </a:r>
          </a:p>
          <a:p>
            <a:pPr algn="ctr"/>
            <a:r>
              <a:rPr lang="en-US" sz="22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rgia" panose="02040502050405020303" pitchFamily="18" charset="0"/>
                <a:cs typeface="Arial" panose="020B0604020202020204" pitchFamily="34" charset="0"/>
              </a:rPr>
              <a:t>Dr. Robert Slater</a:t>
            </a:r>
          </a:p>
          <a:p>
            <a:pPr algn="just"/>
            <a:endParaRPr lang="en-US" sz="978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Georgia" panose="02040502050405020303" pitchFamily="18" charset="0"/>
              <a:cs typeface="Arial" panose="020B0604020202020204" pitchFamily="34" charset="0"/>
            </a:endParaRPr>
          </a:p>
          <a:p>
            <a:pPr algn="ctr"/>
            <a:r>
              <a:rPr lang="en-US" sz="2200" b="1" dirty="0">
                <a:ln w="0"/>
                <a:solidFill>
                  <a:schemeClr val="bg2">
                    <a:lumMod val="9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rgia" panose="02040502050405020303" pitchFamily="18" charset="0"/>
                <a:cs typeface="Arial" panose="020B0604020202020204" pitchFamily="34" charset="0"/>
              </a:rPr>
              <a:t>Master of Science in Data Science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5763" b="77322" l="10000" r="90000"/>
                    </a14:imgEffect>
                  </a14:imgLayer>
                </a14:imgProps>
              </a:ext>
            </a:extLst>
          </a:blip>
          <a:srcRect t="19318" b="16233"/>
          <a:stretch/>
        </p:blipFill>
        <p:spPr>
          <a:xfrm>
            <a:off x="7107" y="9259639"/>
            <a:ext cx="1859087" cy="79876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75893" y="9189229"/>
            <a:ext cx="1621324" cy="85332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525577" y="9409325"/>
            <a:ext cx="3119966" cy="534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36" b="1" dirty="0">
                <a:ln w="0"/>
                <a:latin typeface="Georgia" panose="02040502050405020303" pitchFamily="18" charset="0"/>
                <a:cs typeface="Arial" panose="020B0604020202020204" pitchFamily="34" charset="0"/>
              </a:rPr>
              <a:t>Southern Methodist University</a:t>
            </a:r>
          </a:p>
          <a:p>
            <a:pPr algn="ctr"/>
            <a:r>
              <a:rPr lang="en-US" sz="1436" b="1" dirty="0">
                <a:ln w="0"/>
                <a:latin typeface="Georgia" panose="02040502050405020303" pitchFamily="18" charset="0"/>
                <a:cs typeface="Arial" panose="020B0604020202020204" pitchFamily="34" charset="0"/>
              </a:rPr>
              <a:t>Dallas, TX 75375, USA</a:t>
            </a:r>
            <a:endParaRPr lang="en-US" sz="1436" dirty="0">
              <a:latin typeface="Georgia" panose="02040502050405020303" pitchFamily="18" charset="0"/>
              <a:cs typeface="Arial" panose="020B0604020202020204" pitchFamily="34" charset="0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39EF158-D833-4519-A35C-0378411C2F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824" b="97961" l="10000" r="96182">
                        <a14:foregroundMark x1="26939" y1="2824" x2="26939" y2="2824"/>
                        <a14:foregroundMark x1="96242" y1="3686" x2="96242" y2="3686"/>
                        <a14:foregroundMark x1="73364" y1="3255" x2="73364" y2="3255"/>
                        <a14:foregroundMark x1="73030" y1="2824" x2="76697" y2="5255"/>
                        <a14:foregroundMark x1="76697" y1="5255" x2="78848" y2="5333"/>
                        <a14:foregroundMark x1="73364" y1="9529" x2="76576" y2="9529"/>
                        <a14:foregroundMark x1="76576" y1="9529" x2="83606" y2="8667"/>
                        <a14:foregroundMark x1="83606" y1="8667" x2="95394" y2="9529"/>
                        <a14:foregroundMark x1="95394" y1="9529" x2="94000" y2="12431"/>
                        <a14:foregroundMark x1="94000" y1="12431" x2="72697" y2="11608"/>
                        <a14:foregroundMark x1="79152" y1="13255" x2="73667" y2="13255"/>
                        <a14:foregroundMark x1="95606" y1="13255" x2="87545" y2="12863"/>
                        <a14:foregroundMark x1="41455" y1="92941" x2="47303" y2="95882"/>
                        <a14:foregroundMark x1="47303" y1="95882" x2="53303" y2="96471"/>
                        <a14:foregroundMark x1="53303" y1="96471" x2="56333" y2="94706"/>
                        <a14:foregroundMark x1="56333" y1="94706" x2="58515" y2="90863"/>
                        <a14:foregroundMark x1="64667" y1="95882" x2="74636" y2="94196"/>
                        <a14:foregroundMark x1="74636" y1="94196" x2="77545" y2="94196"/>
                        <a14:foregroundMark x1="77545" y1="94196" x2="79485" y2="95020"/>
                        <a14:foregroundMark x1="62727" y1="93804" x2="63697" y2="97294"/>
                        <a14:foregroundMark x1="63697" y1="97294" x2="63697" y2="97961"/>
                        <a14:foregroundMark x1="81727" y1="93373" x2="65303" y2="94196"/>
                        <a14:foregroundMark x1="81091" y1="96706" x2="68000" y2="96275"/>
                        <a14:foregroundMark x1="68000" y1="96275" x2="64727" y2="97451"/>
                        <a14:foregroundMark x1="64727" y1="97451" x2="64667" y2="97529"/>
                        <a14:foregroundMark x1="66909" y1="97961" x2="70515" y2="97961"/>
                        <a14:foregroundMark x1="70515" y1="97961" x2="71758" y2="975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58" t="2034" r="3111" b="1385"/>
          <a:stretch/>
        </p:blipFill>
        <p:spPr bwMode="auto">
          <a:xfrm>
            <a:off x="4634283" y="1628416"/>
            <a:ext cx="5883123" cy="4620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498BBA3-93BD-447D-853F-1A5A88D6837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102691" y="90207"/>
            <a:ext cx="4323596" cy="3369998"/>
          </a:xfrm>
          <a:prstGeom prst="rect">
            <a:avLst/>
          </a:prstGeom>
        </p:spPr>
      </p:pic>
      <p:pic>
        <p:nvPicPr>
          <p:cNvPr id="20" name="Picture 19" descr="A picture containing black, drawing&#10;&#10;Description automatically generated">
            <a:extLst>
              <a:ext uri="{FF2B5EF4-FFF2-40B4-BE49-F238E27FC236}">
                <a16:creationId xmlns:a16="http://schemas.microsoft.com/office/drawing/2014/main" id="{13469F6B-D88E-4E9E-B782-AC9593D4D2F2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41" t="9140" r="8252" b="8117"/>
          <a:stretch/>
        </p:blipFill>
        <p:spPr>
          <a:xfrm>
            <a:off x="10845365" y="7708845"/>
            <a:ext cx="2357636" cy="2364377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6C8D2E93-3564-446C-9C16-4391BC190615}"/>
              </a:ext>
            </a:extLst>
          </p:cNvPr>
          <p:cNvGrpSpPr/>
          <p:nvPr/>
        </p:nvGrpSpPr>
        <p:grpSpPr>
          <a:xfrm>
            <a:off x="225313" y="5939296"/>
            <a:ext cx="4525941" cy="3328475"/>
            <a:chOff x="245192" y="6197087"/>
            <a:chExt cx="4070442" cy="3070684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A577789-3194-4A7B-9E48-1CCF41B0B0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45192" y="6197087"/>
              <a:ext cx="4070442" cy="3070684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EDA0B86-29B2-4D4A-9E96-575F16BA7719}"/>
                </a:ext>
              </a:extLst>
            </p:cNvPr>
            <p:cNvSpPr/>
            <p:nvPr/>
          </p:nvSpPr>
          <p:spPr>
            <a:xfrm>
              <a:off x="3473612" y="6872087"/>
              <a:ext cx="661066" cy="11502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D683F726-B1F9-42D9-904C-C0F863D84F00}"/>
              </a:ext>
            </a:extLst>
          </p:cNvPr>
          <p:cNvSpPr txBox="1"/>
          <p:nvPr/>
        </p:nvSpPr>
        <p:spPr>
          <a:xfrm>
            <a:off x="13166860" y="7824414"/>
            <a:ext cx="23576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Georgia" panose="02040502050405020303" pitchFamily="18" charset="0"/>
              </a:rPr>
              <a:t>Interact with our data by visiting our Tableau Website</a:t>
            </a:r>
          </a:p>
        </p:txBody>
      </p:sp>
      <p:pic>
        <p:nvPicPr>
          <p:cNvPr id="12" name="Graphic 11" descr="Line arrow Slight curve">
            <a:extLst>
              <a:ext uri="{FF2B5EF4-FFF2-40B4-BE49-F238E27FC236}">
                <a16:creationId xmlns:a16="http://schemas.microsoft.com/office/drawing/2014/main" id="{F00656A2-B3AC-408C-B666-0503557F566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 flipH="1">
            <a:off x="13147056" y="8339877"/>
            <a:ext cx="927894" cy="927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8457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148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90819F-FE92-412D-A3A4-C7AB34024A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5873" y="1727625"/>
            <a:ext cx="13013055" cy="5597311"/>
          </a:xfrm>
        </p:spPr>
        <p:txBody>
          <a:bodyPr>
            <a:normAutofit fontScale="90000"/>
          </a:bodyPr>
          <a:lstStyle/>
          <a:p>
            <a:pPr>
              <a:lnSpc>
                <a:spcPct val="120000"/>
              </a:lnSpc>
            </a:pPr>
            <a:r>
              <a:rPr lang="en-US" b="1" dirty="0">
                <a:solidFill>
                  <a:srgbClr val="E1BEE7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Notes:</a:t>
            </a:r>
            <a:r>
              <a:rPr lang="en-US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b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en-US" sz="4492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1. </a:t>
            </a:r>
            <a:r>
              <a:rPr lang="en-US" sz="4492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Correct fonts</a:t>
            </a:r>
            <a:r>
              <a:rPr lang="en-US" sz="4492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won’t load until you open this in PowerPoint</a:t>
            </a:r>
            <a:r>
              <a:rPr lang="en-US" sz="4492" dirty="0">
                <a:solidFill>
                  <a:srgbClr val="757575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4492" dirty="0">
                <a:solidFill>
                  <a:srgbClr val="9E9E9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(e.g., if you’re previewing this in your browser it’ll look uglier than it actually is)</a:t>
            </a:r>
            <a:r>
              <a:rPr lang="en-US" sz="4492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br>
              <a:rPr lang="en-US" sz="4492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br>
              <a:rPr lang="en-US" sz="4492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en-US" sz="4492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2. Generate </a:t>
            </a:r>
            <a:r>
              <a:rPr lang="en-US" sz="4492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QR</a:t>
            </a:r>
            <a:r>
              <a:rPr lang="en-US" sz="4492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codes here:</a:t>
            </a:r>
            <a:br>
              <a:rPr lang="en-US" sz="4492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en-US" sz="2934" dirty="0"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  <a:hlinkClick r:id="rId2"/>
              </a:rPr>
              <a:t>https://www.qrcode-monkey.com/</a:t>
            </a:r>
            <a:br>
              <a:rPr lang="en-US" sz="4492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endParaRPr lang="en-US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49613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682</TotalTime>
  <Words>305</Words>
  <Application>Microsoft Office PowerPoint</Application>
  <PresentationFormat>Custom</PresentationFormat>
  <Paragraphs>27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10" baseType="lpstr">
      <vt:lpstr>Arial</vt:lpstr>
      <vt:lpstr>Calibri</vt:lpstr>
      <vt:lpstr>Verdana</vt:lpstr>
      <vt:lpstr>Georgia</vt:lpstr>
      <vt:lpstr>Wingdings</vt:lpstr>
      <vt:lpstr>Lato</vt:lpstr>
      <vt:lpstr>Calibri Light</vt:lpstr>
      <vt:lpstr>Office Theme</vt:lpstr>
      <vt:lpstr>Who or What is a  Data Scientist?</vt:lpstr>
      <vt:lpstr>Notes:  1. Correct fonts won’t load until you open this in PowerPoint (e.g., if you’re previewing this in your browser it’ll look uglier than it actually is).  2. Generate QR codes here: https://www.qrcode-monkey.com/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Notes:  1. Correct fonts won’t load until you open this in PowerPoint (e.g., if you’re previewing this in your browser it’ll look uglier than it actually is).  2. Generate QR codes here: https://www.qrcode-monkey.com/</dc:title>
  <dc:creator>Morrison, Mike</dc:creator>
  <cp:lastModifiedBy>Jodi Pafford</cp:lastModifiedBy>
  <cp:revision>60</cp:revision>
  <dcterms:created xsi:type="dcterms:W3CDTF">2019-07-02T13:39:34Z</dcterms:created>
  <dcterms:modified xsi:type="dcterms:W3CDTF">2019-10-23T03:13:25Z</dcterms:modified>
</cp:coreProperties>
</file>